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66" r:id="rId4"/>
    <p:sldId id="267" r:id="rId5"/>
    <p:sldId id="258" r:id="rId6"/>
    <p:sldId id="256" r:id="rId7"/>
    <p:sldId id="260" r:id="rId8"/>
    <p:sldId id="259" r:id="rId9"/>
    <p:sldId id="261" r:id="rId10"/>
    <p:sldId id="262" r:id="rId11"/>
    <p:sldId id="263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ds2-solnishko.gbu.su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404664"/>
            <a:ext cx="7630616" cy="3096343"/>
          </a:xfrm>
        </p:spPr>
        <p:txBody>
          <a:bodyPr>
            <a:normAutofit fontScale="90000"/>
          </a:bodyPr>
          <a:lstStyle/>
          <a:p>
            <a:pPr marL="0" indent="0">
              <a:lnSpc>
                <a:spcPct val="110000"/>
              </a:lnSpc>
            </a:pPr>
            <a:r>
              <a:rPr lang="ru-RU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казённое дошкольное                                       образовательное учреждение</a:t>
            </a:r>
            <a:br>
              <a:rPr lang="ru-RU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детский сад </a:t>
            </a:r>
            <a:r>
              <a:rPr lang="ru-RU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№2 </a:t>
            </a:r>
            <a:r>
              <a:rPr lang="ru-RU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Солнышко» 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с.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Богучаны</a:t>
            </a:r>
            <a:r>
              <a:rPr lang="ru-RU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3608" y="3212976"/>
            <a:ext cx="6728792" cy="2425824"/>
          </a:xfrm>
        </p:spPr>
        <p:txBody>
          <a:bodyPr/>
          <a:lstStyle/>
          <a:p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программа</a:t>
            </a:r>
          </a:p>
          <a:p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 образования</a:t>
            </a:r>
          </a:p>
          <a:p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36297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260649"/>
            <a:ext cx="8280920" cy="1584175"/>
          </a:xfrm>
        </p:spPr>
        <p:txBody>
          <a:bodyPr>
            <a:normAutofit/>
          </a:bodyPr>
          <a:lstStyle/>
          <a:p>
            <a:pPr lvl="0"/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Целевые ориентиры на этапе завершения дошкольного образования:</a:t>
            </a:r>
            <a:b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484784"/>
            <a:ext cx="8208912" cy="4968552"/>
          </a:xfrm>
        </p:spPr>
        <p:txBody>
          <a:bodyPr>
            <a:normAutofit fontScale="925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Физическое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развитие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>
              <a:lnSpc>
                <a:spcPct val="115000"/>
              </a:lnSpc>
              <a:spcAft>
                <a:spcPts val="0"/>
              </a:spcAft>
              <a:buFont typeface="Arial" pitchFamily="34" charset="0"/>
              <a:buChar char="•"/>
            </a:pPr>
            <a:r>
              <a:rPr lang="ru-RU" dirty="0">
                <a:latin typeface="PetersburgC"/>
                <a:ea typeface="Times New Roman"/>
                <a:cs typeface="PetersburgC"/>
              </a:rPr>
              <a:t> </a:t>
            </a:r>
            <a:r>
              <a:rPr lang="ru-RU" sz="26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ребенок может выполнять правильно все виды основных движений (ходьба, бег, прыжки, метание, лазанье); </a:t>
            </a:r>
            <a:endParaRPr lang="ru-RU" sz="2600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457200" indent="-457200" algn="l">
              <a:lnSpc>
                <a:spcPct val="115000"/>
              </a:lnSpc>
              <a:spcAft>
                <a:spcPts val="0"/>
              </a:spcAft>
              <a:buFont typeface="Arial" pitchFamily="34" charset="0"/>
              <a:buChar char="•"/>
            </a:pPr>
            <a:r>
              <a:rPr lang="ru-RU" sz="26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26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развиты основные двигательные качества; </a:t>
            </a:r>
            <a:endParaRPr lang="ru-RU" sz="2600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457200" indent="-457200" algn="l">
              <a:lnSpc>
                <a:spcPct val="115000"/>
              </a:lnSpc>
              <a:spcAft>
                <a:spcPts val="0"/>
              </a:spcAft>
              <a:buFont typeface="Arial" pitchFamily="34" charset="0"/>
              <a:buChar char="•"/>
            </a:pPr>
            <a:r>
              <a:rPr lang="ru-RU" sz="26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хорошо </a:t>
            </a:r>
            <a:r>
              <a:rPr lang="ru-RU" sz="26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владеет своим телом, сохраняет правильную осанку; </a:t>
            </a:r>
            <a:endParaRPr lang="ru-RU" sz="2600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457200" indent="-457200" algn="l">
              <a:lnSpc>
                <a:spcPct val="115000"/>
              </a:lnSpc>
              <a:spcAft>
                <a:spcPts val="0"/>
              </a:spcAft>
              <a:buFont typeface="Arial" pitchFamily="34" charset="0"/>
              <a:buChar char="•"/>
            </a:pPr>
            <a:r>
              <a:rPr lang="ru-RU" sz="26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26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накапливается резерв здоровья; </a:t>
            </a:r>
            <a:endParaRPr lang="ru-RU" sz="2600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457200" indent="-457200" algn="l">
              <a:lnSpc>
                <a:spcPct val="115000"/>
              </a:lnSpc>
              <a:spcAft>
                <a:spcPts val="0"/>
              </a:spcAft>
              <a:buFont typeface="Arial" pitchFamily="34" charset="0"/>
              <a:buChar char="•"/>
            </a:pPr>
            <a:r>
              <a:rPr lang="ru-RU" sz="26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26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активен, хорошо ест и спит; </a:t>
            </a:r>
            <a:endParaRPr lang="ru-RU" sz="2600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ru-RU" sz="26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26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владеет элементарными навыками здорового образа жизни.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97716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404665"/>
            <a:ext cx="7848872" cy="1440159"/>
          </a:xfrm>
        </p:spPr>
        <p:txBody>
          <a:bodyPr>
            <a:normAutofit/>
          </a:bodyPr>
          <a:lstStyle/>
          <a:p>
            <a:pPr lvl="0"/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Модель построения образовательного процесса в МКДОУ: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484784"/>
            <a:ext cx="8208912" cy="4824536"/>
          </a:xfrm>
        </p:spPr>
        <p:txBody>
          <a:bodyPr>
            <a:normAutofit fontScale="77500" lnSpcReduction="20000"/>
          </a:bodyPr>
          <a:lstStyle/>
          <a:p>
            <a:pPr lvl="0" algn="just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Образовательный процесс  подразделен на: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Образовательную деятельность, осуществляемую в процессе организации различных видов детской деятельности: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игровой, двигательной, коммуникативной, познавательно-исследовательской, восприятия художественной литературы и фольклора, самообслуживания и элементарного бытового труда, конструирования из различных материалов, изобразительной, музыкальной.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Образовательную деятельность, осуществляемую в ходе режимных моментов.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Самостоятельную деятельность детей.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Взаимодействие с семьями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воспитанников.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42878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60649"/>
            <a:ext cx="7846640" cy="1872207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Содержание психолого-педагогической работы по освоению детьми образовательных областей</a:t>
            </a:r>
            <a:r>
              <a: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1700808"/>
            <a:ext cx="7560840" cy="4824536"/>
          </a:xfrm>
        </p:spPr>
        <p:txBody>
          <a:bodyPr/>
          <a:lstStyle/>
          <a:p>
            <a:pPr lvl="0" algn="just"/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Содержание Программы включает совокупность образовательных областей, которые обеспечивают разностороннее развитие детей с учетом их возрастных </a:t>
            </a:r>
          </a:p>
          <a:p>
            <a:pPr lvl="0" algn="just"/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индивидуальных особенностей 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 основным направлениям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 физическому</a:t>
            </a:r>
          </a:p>
          <a:p>
            <a:pPr lvl="0" algn="just"/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социально-коммуникативному</a:t>
            </a:r>
          </a:p>
          <a:p>
            <a:pPr lvl="0" algn="just"/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познавательному</a:t>
            </a:r>
          </a:p>
          <a:p>
            <a:pPr lvl="0" algn="just"/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речевому </a:t>
            </a:r>
          </a:p>
          <a:p>
            <a:pPr lvl="0" algn="just"/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художественно-эстетическому</a:t>
            </a:r>
          </a:p>
          <a:p>
            <a:pPr lvl="0" algn="just"/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обеспечивает достижение воспитанниками готовности к школе.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eaLnBrk="0" hangingPunct="0"/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Содержание психолого-педагогической работы по освоению детьми образовательных областей ориентировано на развитие 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физических, интеллектуальных и личностных качеств детей. 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87577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7846640" cy="1080120"/>
          </a:xfrm>
        </p:spPr>
        <p:txBody>
          <a:bodyPr>
            <a:normAutofit fontScale="90000"/>
          </a:bodyPr>
          <a:lstStyle/>
          <a:p>
            <a:r>
              <a:rPr lang="ru-RU" sz="31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Материально-техническое обеспечение Программы</a:t>
            </a:r>
            <a:r>
              <a:rPr lang="ru-RU" sz="4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4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1196752"/>
            <a:ext cx="7704856" cy="4442048"/>
          </a:xfrm>
        </p:spPr>
        <p:txBody>
          <a:bodyPr/>
          <a:lstStyle/>
          <a:p>
            <a:pPr marL="173038" algn="l">
              <a:spcAft>
                <a:spcPts val="0"/>
              </a:spcAft>
              <a:tabLst>
                <a:tab pos="8067675" algn="l"/>
              </a:tabLst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МКДОУ д/с №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создана необходимая материальная база для образовательной работы с детьми. Оборудование  помещений  МКДОУ соответствует  действующим требованиям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СаНПиН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к устройству правилам и нормативам работы ДОУ, нормам и правилам пожарной безопасности.</a:t>
            </a:r>
          </a:p>
          <a:p>
            <a:pPr marL="173038" algn="l">
              <a:spcAft>
                <a:spcPts val="0"/>
              </a:spcAft>
              <a:tabLst>
                <a:tab pos="8067675" algn="l"/>
              </a:tabLst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возрастных группах оформлены центры в соответствии </a:t>
            </a:r>
          </a:p>
          <a:p>
            <a:pPr marL="173038" algn="l">
              <a:spcAft>
                <a:spcPts val="0"/>
              </a:spcAft>
              <a:tabLst>
                <a:tab pos="8067675" algn="l"/>
              </a:tabLst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 линиями развития ребенка и реализации задач образовательных областей. </a:t>
            </a:r>
          </a:p>
          <a:p>
            <a:pPr marL="173038" algn="l">
              <a:spcAft>
                <a:spcPts val="0"/>
              </a:spcAft>
              <a:tabLst>
                <a:tab pos="8067675" algn="l"/>
              </a:tabLst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Все базисные компоненты развивающей предметной среды детского сада включают оптимальные условия для полноценного физического, эстетического, познавательного и социального развития детей.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67226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260649"/>
            <a:ext cx="8134672" cy="5328591"/>
          </a:xfrm>
        </p:spPr>
        <p:txBody>
          <a:bodyPr>
            <a:normAutofit/>
          </a:bodyPr>
          <a:lstStyle/>
          <a:p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полным текстом Программы </a:t>
            </a:r>
            <a:b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МКДОУ д/с № </a:t>
            </a:r>
            <a:r>
              <a:rPr lang="en-US" sz="32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32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32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Солнышко </a:t>
            </a:r>
            <a:r>
              <a:rPr lang="ru-RU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 </a:t>
            </a:r>
            <a:r>
              <a:rPr lang="ru-RU" sz="32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с.Богучаны</a:t>
            </a:r>
            <a:r>
              <a:rPr lang="ru-RU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можно ознакомиться в методическом кабинете МКДОУ и на официальном сайте  МКДОУ:  </a:t>
            </a:r>
            <a:br>
              <a:rPr lang="ru-RU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u="sng" dirty="0">
                <a:hlinkClick r:id="rId3"/>
              </a:rPr>
              <a:t>http://ds2-solnishko.gbu.su</a:t>
            </a:r>
            <a:r>
              <a:rPr lang="ru-RU" sz="3200" b="1" u="sng" dirty="0" smtClean="0">
                <a:hlinkClick r:id="rId3"/>
              </a:rPr>
              <a:t>/</a:t>
            </a:r>
            <a:r>
              <a:rPr lang="ru-RU" sz="3200" b="1" u="sng" dirty="0" smtClean="0"/>
              <a:t/>
            </a:r>
            <a:br>
              <a:rPr lang="ru-RU" sz="3200" b="1" u="sng" dirty="0" smtClean="0"/>
            </a:br>
            <a:r>
              <a:rPr lang="ru-RU" sz="3200" b="1" u="sng" dirty="0" smtClean="0"/>
              <a:t/>
            </a:r>
            <a:br>
              <a:rPr lang="ru-RU" sz="3200" b="1" u="sng" dirty="0" smtClean="0"/>
            </a:br>
            <a:endParaRPr lang="ru-RU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726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548681"/>
            <a:ext cx="7486600" cy="1296143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разработана: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b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1412776"/>
            <a:ext cx="7848872" cy="5040560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ru-RU" b="1" dirty="0">
                <a:latin typeface="Times New Roman" pitchFamily="18" charset="0"/>
                <a:cs typeface="Times New Roman" pitchFamily="18" charset="0"/>
              </a:rPr>
              <a:t>В соответствии:</a:t>
            </a:r>
          </a:p>
          <a:p>
            <a:pPr lvl="0">
              <a:buFont typeface="Arial" pitchFamily="34" charset="0"/>
              <a:buChar char="•"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Федеральным законом от 29 декабря 2012 г. № 273-ФЗ «Об образовании в РФ»;</a:t>
            </a:r>
          </a:p>
          <a:p>
            <a:pPr lvl="0">
              <a:buFont typeface="Arial" pitchFamily="34" charset="0"/>
              <a:buChar char="•"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Федеральным государственным образовательным стандартом дошкольного образования, утвержденным  Приказом Министерства образования и науки Российской Федерации от 17 октября 2013 г. № 1155;</a:t>
            </a:r>
          </a:p>
          <a:p>
            <a:pPr lvl="0">
              <a:buFont typeface="Arial" pitchFamily="34" charset="0"/>
              <a:buChar char="•"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Приказом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МОиН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России от 30.08.2013 № 1014 «Порядок организации и осуществления образовательной деятельности по основным общеобразовательным программам – образовательным программам дошкольного образования»;</a:t>
            </a:r>
          </a:p>
          <a:p>
            <a:pPr lvl="0">
              <a:buFont typeface="Arial" pitchFamily="34" charset="0"/>
              <a:buChar char="•"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Санитарно-эпидемиологическими требованиями к устройству, содержанию и организации режима работы дошкольных образовательных организаций (Постановление Главного государственного санитарного врача </a:t>
            </a:r>
          </a:p>
          <a:p>
            <a:pPr lvl="0"/>
            <a:r>
              <a:rPr lang="ru-RU" b="1" dirty="0">
                <a:latin typeface="Times New Roman" pitchFamily="18" charset="0"/>
                <a:cs typeface="Times New Roman" pitchFamily="18" charset="0"/>
              </a:rPr>
              <a:t> РФ от 15 мая 2013 г. № 26 «Об утверждении СанПиН 2.4.1.3049-13»);</a:t>
            </a:r>
          </a:p>
          <a:p>
            <a:pPr lvl="0">
              <a:buFont typeface="Arial" pitchFamily="34" charset="0"/>
              <a:buChar char="•"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Уставом МКДОУ  детский сад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№2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Солнышко»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с.Богучаны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b="1" dirty="0">
                <a:latin typeface="Times New Roman" pitchFamily="18" charset="0"/>
                <a:cs typeface="Times New Roman" pitchFamily="18" charset="0"/>
              </a:rPr>
              <a:t>С учетом: </a:t>
            </a:r>
          </a:p>
          <a:p>
            <a:pPr lvl="0">
              <a:buFont typeface="Arial" pitchFamily="34" charset="0"/>
              <a:buChar char="•"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Примерной основной образовательной программой </a:t>
            </a:r>
          </a:p>
          <a:p>
            <a:pPr lvl="0"/>
            <a:r>
              <a:rPr lang="ru-RU" b="1" dirty="0">
                <a:latin typeface="Times New Roman" pitchFamily="18" charset="0"/>
                <a:cs typeface="Times New Roman" pitchFamily="18" charset="0"/>
              </a:rPr>
              <a:t>дошкольного образования 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478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"/>
            <a:ext cx="8278688" cy="2348880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</a:t>
            </a:r>
            <a:b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создание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условий для развития ребенка, открывающих возможности для его позитивной социализации, его личностного развития, развития инициативы и творческих способностей на основе сотрудничества со взрослыми и сверстниками и соответствующим возрасту видам деятельности.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504" y="1844824"/>
            <a:ext cx="9036496" cy="4752528"/>
          </a:xfrm>
        </p:spPr>
        <p:txBody>
          <a:bodyPr>
            <a:noAutofit/>
          </a:bodyPr>
          <a:lstStyle/>
          <a:p>
            <a:pPr algn="l"/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  <a:endParaRPr lang="ru-RU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l"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охрана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укрепление физического и психического здоровья детей, в том числе их эмоционального благополучия;</a:t>
            </a:r>
          </a:p>
          <a:p>
            <a:pPr marL="342900" lvl="0" indent="-342900" algn="l">
              <a:buFont typeface="Arial" pitchFamily="34" charset="0"/>
              <a:buChar char="•"/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обеспечение равных возможностей для полноценного развития каждого ребенка в период дошкольного детства независимо от места проживания, пола, нации, языка, социального статуса; психофизиологических и других особенностей  (в том числе ограниченных возможностей здоровья);</a:t>
            </a:r>
          </a:p>
          <a:p>
            <a:pPr marL="342900" lvl="0" indent="-342900" algn="l">
              <a:buFont typeface="Arial" pitchFamily="34" charset="0"/>
              <a:buChar char="•"/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создание благоприятных условий развития детей в соответствии с их возрастными и индивидуальными особенностями, развитие способностей и творческого потенциала каждого ребенка как субъекта отношений с другими детьми, взрослыми и миром;</a:t>
            </a:r>
          </a:p>
          <a:p>
            <a:pPr marL="342900" lvl="0" indent="-342900" algn="l">
              <a:buFont typeface="Arial" pitchFamily="34" charset="0"/>
              <a:buChar char="•"/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объединение обучения и воспитания в целостный образовательный процесс на основе духовно-нравственных и социокультурных ценностей, принятых в обществе правил и норм поведения в интересах человека, семьи, общества;</a:t>
            </a:r>
          </a:p>
          <a:p>
            <a:pPr marL="342900" lvl="0" indent="-342900" algn="l">
              <a:buFont typeface="Arial" pitchFamily="34" charset="0"/>
              <a:buChar char="•"/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формирование общей культуры личности детей, развитие их социальных, нравственных, эстетических, интеллектуальных, физических качеств, инициативности, самостоятельности и ответственности ребенка, формирование предпосылок учебной деятельности;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9766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60649"/>
            <a:ext cx="7846640" cy="864095"/>
          </a:xfrm>
        </p:spPr>
        <p:txBody>
          <a:bodyPr/>
          <a:lstStyle/>
          <a:p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Программа обеспечивает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980728"/>
            <a:ext cx="7488832" cy="4658072"/>
          </a:xfrm>
        </p:spPr>
        <p:txBody>
          <a:bodyPr/>
          <a:lstStyle/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развитие личности, мотивации и способностей детей в различных видах деятельности по следующим направлениям: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Социально-коммуникативное развитие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Познавательное развитие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Речевое развитие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Художественно-эстетическое развитие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Физическое развитие</a:t>
            </a:r>
          </a:p>
          <a:p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программы определяется в соответствии </a:t>
            </a:r>
          </a:p>
          <a:p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направлениями развития ребенка, </a:t>
            </a:r>
          </a:p>
          <a:p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соответствует основным положениям возрастной психологии </a:t>
            </a:r>
          </a:p>
          <a:p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дошкольной педагогики и обеспечивает единство воспитательных, развивающих целей и задач.  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938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692697"/>
            <a:ext cx="7558608" cy="1512167"/>
          </a:xfrm>
        </p:spPr>
        <p:txBody>
          <a:bodyPr>
            <a:normAutofit/>
          </a:bodyPr>
          <a:lstStyle/>
          <a:p>
            <a:pPr lvl="0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Программа ориентирована на детей  дошкольного возраста  от 2 до 7 лет. </a:t>
            </a:r>
            <a:br>
              <a:rPr lang="ru-RU" sz="2800" b="1" dirty="0">
                <a:latin typeface="Times New Roman" pitchFamily="18" charset="0"/>
                <a:cs typeface="Times New Roman" pitchFamily="18" charset="0"/>
              </a:rPr>
            </a:b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1772816"/>
            <a:ext cx="7560840" cy="3865984"/>
          </a:xfrm>
        </p:spPr>
        <p:txBody>
          <a:bodyPr>
            <a:normAutofit fontScale="92500"/>
          </a:bodyPr>
          <a:lstStyle/>
          <a:p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Планируемые результаты освоения Программы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представлены в виде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целевых ориентиров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дошкольного образования, которые являют собой социально-нормативные возрастные характеристики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возможных достижений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ребенка на этапе завершения уровня дошкольного образования.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98581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332657"/>
            <a:ext cx="7990656" cy="1224135"/>
          </a:xfrm>
        </p:spPr>
        <p:txBody>
          <a:bodyPr>
            <a:normAutofit fontScale="90000"/>
          </a:bodyPr>
          <a:lstStyle/>
          <a:p>
            <a:pPr lvl="0"/>
            <a:r>
              <a: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Целевые ориентиры на этапе завершения дошкольного образования:</a:t>
            </a:r>
            <a:br>
              <a: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1268760"/>
            <a:ext cx="7632848" cy="5112568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Познавательное развитие</a:t>
            </a:r>
            <a:endParaRPr lang="ru-RU" sz="2400" dirty="0"/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Arial" pitchFamily="34" charset="0"/>
              <a:buChar char="•"/>
            </a:pPr>
            <a:r>
              <a:rPr lang="ru-RU" sz="2600" dirty="0">
                <a:solidFill>
                  <a:schemeClr val="tx1"/>
                </a:solidFill>
                <a:latin typeface="Times New Roman"/>
                <a:ea typeface="Times New Roman"/>
                <a:cs typeface="Calibri"/>
              </a:rPr>
              <a:t>проявляет инициативу в разных видах деятельности; </a:t>
            </a:r>
            <a:endParaRPr lang="ru-RU" sz="2600" dirty="0">
              <a:solidFill>
                <a:schemeClr val="tx1"/>
              </a:solidFill>
              <a:ea typeface="Times New Roman"/>
              <a:cs typeface="Calibri"/>
            </a:endParaRP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Arial" pitchFamily="34" charset="0"/>
              <a:buChar char="•"/>
            </a:pPr>
            <a:r>
              <a:rPr lang="ru-RU" sz="2600" dirty="0">
                <a:solidFill>
                  <a:schemeClr val="tx1"/>
                </a:solidFill>
                <a:latin typeface="Times New Roman"/>
                <a:ea typeface="Times New Roman"/>
                <a:cs typeface="Calibri"/>
              </a:rPr>
              <a:t>интересуется объектами и явлениями живой и неживой природы, проявляет бережное отношение к природе, устанавливает простые причинно-следственные связи; </a:t>
            </a:r>
            <a:endParaRPr lang="ru-RU" sz="2600" dirty="0">
              <a:solidFill>
                <a:schemeClr val="tx1"/>
              </a:solidFill>
              <a:ea typeface="Times New Roman"/>
              <a:cs typeface="Calibri"/>
            </a:endParaRP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Arial" pitchFamily="34" charset="0"/>
              <a:buChar char="•"/>
            </a:pPr>
            <a:r>
              <a:rPr lang="ru-RU" sz="2600" dirty="0">
                <a:solidFill>
                  <a:schemeClr val="tx1"/>
                </a:solidFill>
                <a:latin typeface="Times New Roman"/>
                <a:ea typeface="Times New Roman"/>
                <a:cs typeface="Calibri"/>
              </a:rPr>
              <a:t>имеет представление о труде окружающих его людей, может назвать несколько профессий, сказать, что этот человек делает; </a:t>
            </a:r>
            <a:endParaRPr lang="ru-RU" sz="2600" dirty="0">
              <a:solidFill>
                <a:schemeClr val="tx1"/>
              </a:solidFill>
              <a:ea typeface="Times New Roman"/>
              <a:cs typeface="Calibri"/>
            </a:endParaRP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Arial" pitchFamily="34" charset="0"/>
              <a:buChar char="•"/>
            </a:pPr>
            <a:r>
              <a:rPr lang="ru-RU" sz="2600" dirty="0">
                <a:solidFill>
                  <a:schemeClr val="tx1"/>
                </a:solidFill>
                <a:latin typeface="Times New Roman"/>
                <a:ea typeface="Times New Roman"/>
                <a:cs typeface="Calibri"/>
              </a:rPr>
              <a:t>ориентируется в транспортных средствах своей местности, знает основные правила поведения на улице и в общественном транспорте, понимает смысл общепринятых символических обозначений; </a:t>
            </a:r>
            <a:endParaRPr lang="ru-RU" sz="2600" dirty="0">
              <a:solidFill>
                <a:schemeClr val="tx1"/>
              </a:solidFill>
              <a:ea typeface="Times New Roman"/>
              <a:cs typeface="Calibri"/>
            </a:endParaRP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Arial" pitchFamily="34" charset="0"/>
              <a:buChar char="•"/>
            </a:pPr>
            <a:r>
              <a:rPr lang="ru-RU" sz="2600" dirty="0">
                <a:solidFill>
                  <a:schemeClr val="tx1"/>
                </a:solidFill>
                <a:latin typeface="Times New Roman"/>
                <a:ea typeface="Times New Roman"/>
                <a:cs typeface="Calibri"/>
              </a:rPr>
              <a:t>проявляет интерес к практическому экспериментированию и любознательность и  находит способы решения различных проблем с помощью пробующих действий поискового характера; </a:t>
            </a:r>
            <a:endParaRPr lang="ru-RU" sz="2600" dirty="0">
              <a:solidFill>
                <a:schemeClr val="tx1"/>
              </a:solidFill>
              <a:ea typeface="Times New Roman"/>
              <a:cs typeface="Calibri"/>
            </a:endParaRP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Arial" pitchFamily="34" charset="0"/>
              <a:buChar char="•"/>
            </a:pPr>
            <a:r>
              <a:rPr lang="ru-RU" sz="2600" dirty="0">
                <a:solidFill>
                  <a:schemeClr val="tx1"/>
                </a:solidFill>
                <a:latin typeface="Times New Roman"/>
                <a:ea typeface="Times New Roman"/>
                <a:cs typeface="Calibri"/>
              </a:rPr>
              <a:t>устанавливает причинно-следственные связи, обобщает представления и систематизирует объекты по выделенным свойствам и назначению; </a:t>
            </a:r>
            <a:endParaRPr lang="ru-RU" sz="2600" dirty="0">
              <a:solidFill>
                <a:schemeClr val="tx1"/>
              </a:solidFill>
              <a:ea typeface="Times New Roman"/>
              <a:cs typeface="Calibri"/>
            </a:endParaRP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Arial" pitchFamily="34" charset="0"/>
              <a:buChar char="•"/>
            </a:pPr>
            <a:r>
              <a:rPr lang="ru-RU" sz="2600" dirty="0">
                <a:solidFill>
                  <a:schemeClr val="tx1"/>
                </a:solidFill>
                <a:latin typeface="Times New Roman"/>
                <a:ea typeface="Times New Roman"/>
                <a:cs typeface="Calibri"/>
              </a:rPr>
              <a:t>объединяет предметы на основе общих признаков и обозначает их обобщающим понятием;</a:t>
            </a:r>
            <a:endParaRPr lang="ru-RU" sz="2600" dirty="0">
              <a:solidFill>
                <a:schemeClr val="tx1"/>
              </a:solidFill>
              <a:ea typeface="Times New Roman"/>
              <a:cs typeface="Calibri"/>
            </a:endParaRP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Arial" pitchFamily="34" charset="0"/>
              <a:buChar char="•"/>
            </a:pPr>
            <a:r>
              <a:rPr lang="ru-RU" sz="2600" dirty="0">
                <a:solidFill>
                  <a:schemeClr val="tx1"/>
                </a:solidFill>
                <a:latin typeface="Times New Roman"/>
                <a:ea typeface="Times New Roman"/>
                <a:cs typeface="Calibri"/>
              </a:rPr>
              <a:t>владеет логическими операциями: анализирует, выделяет свойства, сравнивает, устанавливает соответствие;</a:t>
            </a:r>
            <a:endParaRPr lang="ru-RU" sz="2600" dirty="0">
              <a:solidFill>
                <a:schemeClr val="tx1"/>
              </a:solidFill>
              <a:ea typeface="Times New Roman"/>
              <a:cs typeface="Calibri"/>
            </a:endParaRP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Arial" pitchFamily="34" charset="0"/>
              <a:buChar char="•"/>
            </a:pPr>
            <a:r>
              <a:rPr lang="ru-RU" sz="2600" dirty="0">
                <a:solidFill>
                  <a:schemeClr val="tx1"/>
                </a:solidFill>
                <a:latin typeface="Times New Roman"/>
                <a:ea typeface="Times New Roman"/>
                <a:cs typeface="Calibri"/>
              </a:rPr>
              <a:t>имеет представления об элементах универсальных знаковых систем; </a:t>
            </a:r>
            <a:endParaRPr lang="ru-RU" sz="2600" dirty="0">
              <a:solidFill>
                <a:schemeClr val="tx1"/>
              </a:solidFill>
              <a:ea typeface="Times New Roman"/>
              <a:cs typeface="Calibri"/>
            </a:endParaRP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Arial" pitchFamily="34" charset="0"/>
              <a:buChar char="•"/>
            </a:pPr>
            <a:r>
              <a:rPr lang="ru-RU" sz="2600" i="1" dirty="0">
                <a:solidFill>
                  <a:schemeClr val="tx1"/>
                </a:solidFill>
                <a:latin typeface="Times New Roman"/>
                <a:ea typeface="Times New Roman"/>
                <a:cs typeface="Calibri"/>
              </a:rPr>
              <a:t>имеет представление о себе и своих близких, селе </a:t>
            </a:r>
            <a:r>
              <a:rPr lang="ru-RU" sz="2600" i="1" dirty="0" err="1">
                <a:solidFill>
                  <a:schemeClr val="tx1"/>
                </a:solidFill>
                <a:latin typeface="Times New Roman"/>
                <a:ea typeface="Times New Roman"/>
                <a:cs typeface="Calibri"/>
              </a:rPr>
              <a:t>Богучаны</a:t>
            </a:r>
            <a:r>
              <a:rPr lang="ru-RU" sz="2600" i="1" dirty="0">
                <a:solidFill>
                  <a:schemeClr val="tx1"/>
                </a:solidFill>
                <a:latin typeface="Times New Roman"/>
                <a:ea typeface="Times New Roman"/>
                <a:cs typeface="Calibri"/>
              </a:rPr>
              <a:t>, Красноярском крае, как о своей Родине, проявляет интерес к другим культурам и народам</a:t>
            </a:r>
            <a:endParaRPr lang="ru-RU" sz="2600" dirty="0">
              <a:solidFill>
                <a:schemeClr val="tx1"/>
              </a:solidFill>
              <a:ea typeface="Times New Roman"/>
              <a:cs typeface="Calibri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2600" i="1" dirty="0">
                <a:solidFill>
                  <a:schemeClr val="tx1"/>
                </a:solidFill>
                <a:latin typeface="Times New Roman"/>
                <a:ea typeface="Times New Roman"/>
              </a:rPr>
              <a:t>имеет представление о животном и растительном мире Сибири;</a:t>
            </a:r>
            <a:endParaRPr lang="ru-RU" sz="2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3923539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836712"/>
            <a:ext cx="7630616" cy="1656184"/>
          </a:xfrm>
        </p:spPr>
        <p:txBody>
          <a:bodyPr>
            <a:normAutofit fontScale="90000"/>
          </a:bodyPr>
          <a:lstStyle/>
          <a:p>
            <a:r>
              <a:rPr lang="ru-RU" sz="3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Целевые ориентиры на этапе завершения дошкольного образования:</a:t>
            </a:r>
            <a:br>
              <a:rPr lang="ru-RU" sz="3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412776"/>
            <a:ext cx="8964488" cy="5688632"/>
          </a:xfrm>
        </p:spPr>
        <p:txBody>
          <a:bodyPr>
            <a:noAutofit/>
          </a:bodyPr>
          <a:lstStyle/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Социально-коммуникативное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развитие</a:t>
            </a: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latin typeface="Times New Roman"/>
                <a:ea typeface="Times New Roman"/>
                <a:cs typeface="Calibri"/>
              </a:rPr>
              <a:t>инициативен в общении и других видах деятельности с педагогами, родителями и детьми; </a:t>
            </a:r>
            <a:endParaRPr lang="ru-RU" sz="1400" dirty="0">
              <a:ea typeface="Times New Roman"/>
              <a:cs typeface="Calibri"/>
            </a:endParaRPr>
          </a:p>
          <a:p>
            <a:pPr algn="just"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latin typeface="Times New Roman"/>
                <a:ea typeface="Times New Roman"/>
                <a:cs typeface="Calibri"/>
              </a:rPr>
              <a:t>- поддерживает тему разговора, возникающего по инициативе взрослого, отвечает на вопросы и отзывается на просьбы, беседует на различные темы; </a:t>
            </a:r>
            <a:endParaRPr lang="ru-RU" sz="1400" dirty="0">
              <a:ea typeface="Times New Roman"/>
              <a:cs typeface="Calibri"/>
            </a:endParaRPr>
          </a:p>
          <a:p>
            <a:pPr algn="just"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latin typeface="Times New Roman"/>
                <a:ea typeface="Times New Roman"/>
                <a:cs typeface="Calibri"/>
              </a:rPr>
              <a:t>- умеет попросить о помощи и заявить о своих потребностях в приемлемой форме; </a:t>
            </a:r>
            <a:endParaRPr lang="ru-RU" sz="1400" dirty="0">
              <a:ea typeface="Times New Roman"/>
              <a:cs typeface="Calibri"/>
            </a:endParaRPr>
          </a:p>
          <a:p>
            <a:pPr algn="just"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latin typeface="Times New Roman"/>
                <a:ea typeface="Times New Roman"/>
                <a:cs typeface="Calibri"/>
              </a:rPr>
              <a:t>- проявляет чувство самоуважения и собственного достоинства, может отстаивать свою позицию в совместной деятельности; </a:t>
            </a:r>
            <a:endParaRPr lang="ru-RU" sz="1400" dirty="0">
              <a:ea typeface="Times New Roman"/>
              <a:cs typeface="Calibri"/>
            </a:endParaRPr>
          </a:p>
          <a:p>
            <a:pPr algn="just"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latin typeface="Times New Roman"/>
                <a:ea typeface="Times New Roman"/>
                <a:cs typeface="Calibri"/>
              </a:rPr>
              <a:t>- в общении проявляет уважение к взрослому; </a:t>
            </a:r>
            <a:endParaRPr lang="ru-RU" sz="1400" dirty="0">
              <a:ea typeface="Times New Roman"/>
              <a:cs typeface="Calibri"/>
            </a:endParaRPr>
          </a:p>
          <a:p>
            <a:pPr algn="just"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latin typeface="Times New Roman"/>
                <a:ea typeface="Times New Roman"/>
                <a:cs typeface="Calibri"/>
              </a:rPr>
              <a:t>- способен к установлению устойчивых контактов со сверстниками; </a:t>
            </a:r>
            <a:endParaRPr lang="ru-RU" sz="1400" dirty="0">
              <a:ea typeface="Times New Roman"/>
              <a:cs typeface="Calibri"/>
            </a:endParaRPr>
          </a:p>
          <a:p>
            <a:pPr algn="just"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latin typeface="Times New Roman"/>
                <a:ea typeface="Times New Roman"/>
                <a:cs typeface="Calibri"/>
              </a:rPr>
              <a:t>- умеет договариваться со сверстниками; </a:t>
            </a:r>
            <a:endParaRPr lang="ru-RU" sz="1400" dirty="0">
              <a:ea typeface="Times New Roman"/>
              <a:cs typeface="Calibri"/>
            </a:endParaRPr>
          </a:p>
          <a:p>
            <a:pPr algn="just"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latin typeface="Times New Roman"/>
                <a:ea typeface="Times New Roman"/>
                <a:cs typeface="Calibri"/>
              </a:rPr>
              <a:t>- владеет разными формами и средствами общения; </a:t>
            </a:r>
            <a:endParaRPr lang="ru-RU" sz="1400" dirty="0">
              <a:ea typeface="Times New Roman"/>
              <a:cs typeface="Calibri"/>
            </a:endParaRPr>
          </a:p>
          <a:p>
            <a:pPr algn="just"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latin typeface="Times New Roman"/>
                <a:ea typeface="Times New Roman"/>
                <a:cs typeface="Calibri"/>
              </a:rPr>
              <a:t>- проявляет готовность посочувствовать, пожалеть, утешить, когда человек чем-то расстроен, огорчен, помочь ему, поделиться с ним; </a:t>
            </a:r>
            <a:endParaRPr lang="ru-RU" sz="1400" dirty="0">
              <a:ea typeface="Times New Roman"/>
              <a:cs typeface="Calibri"/>
            </a:endParaRPr>
          </a:p>
          <a:p>
            <a:pPr algn="just"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latin typeface="Times New Roman"/>
                <a:ea typeface="Times New Roman"/>
                <a:cs typeface="Calibri"/>
              </a:rPr>
              <a:t>- инициативен, активен, испытывает удовольствие от предстоящих событий; </a:t>
            </a:r>
            <a:endParaRPr lang="ru-RU" sz="1400" dirty="0">
              <a:ea typeface="Times New Roman"/>
              <a:cs typeface="Calibri"/>
            </a:endParaRPr>
          </a:p>
          <a:p>
            <a:pPr algn="just"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latin typeface="Times New Roman"/>
                <a:ea typeface="Times New Roman"/>
                <a:cs typeface="Calibri"/>
              </a:rPr>
              <a:t>- хочет нравиться, отличается богатством и глубиной переживаний, разнообразием их проявлений, и в то же время некоторой сдержанностью эмоций; способен к волевой регуляции поведения, преодолению своих непосредственных желаний, если они противоречат установленным нормам, правилам, данному слову, общей договоренности, поддается уговорам воспитателя; </a:t>
            </a:r>
            <a:endParaRPr lang="ru-RU" sz="1400" dirty="0">
              <a:ea typeface="Times New Roman"/>
              <a:cs typeface="Calibri"/>
            </a:endParaRPr>
          </a:p>
          <a:p>
            <a:pPr algn="just"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latin typeface="Times New Roman"/>
                <a:ea typeface="Times New Roman"/>
                <a:cs typeface="Calibri"/>
              </a:rPr>
              <a:t>- владеет навыками самообслуживания; </a:t>
            </a:r>
            <a:endParaRPr lang="ru-RU" sz="1400" dirty="0">
              <a:ea typeface="Times New Roman"/>
              <a:cs typeface="Calibri"/>
            </a:endParaRPr>
          </a:p>
          <a:p>
            <a:pPr algn="just"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latin typeface="Times New Roman"/>
                <a:ea typeface="Times New Roman"/>
                <a:cs typeface="Calibri"/>
              </a:rPr>
              <a:t>- с уважением и терпимостью относится к людям, независимо от их социального происхождения, расовой и национальной принадлежности и т.д.; </a:t>
            </a:r>
            <a:endParaRPr lang="ru-RU" sz="1400" dirty="0">
              <a:ea typeface="Times New Roman"/>
              <a:cs typeface="Calibri"/>
            </a:endParaRPr>
          </a:p>
          <a:p>
            <a:r>
              <a:rPr lang="ru-RU" sz="1400" dirty="0">
                <a:solidFill>
                  <a:srgbClr val="000000"/>
                </a:solidFill>
                <a:latin typeface="Times New Roman"/>
                <a:ea typeface="Times New Roman"/>
              </a:rPr>
              <a:t>- способен оценить достижения других и свои собственные, терпимо относится к чужим промахам и ошибкам, воспринимает доброжелательную критику со стороны; 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8758671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16633"/>
            <a:ext cx="7918648" cy="1584175"/>
          </a:xfrm>
        </p:spPr>
        <p:txBody>
          <a:bodyPr>
            <a:normAutofit/>
          </a:bodyPr>
          <a:lstStyle/>
          <a:p>
            <a:pPr lvl="0"/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Целевые ориентиры на этапе завершения дошкольного образования: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556792"/>
            <a:ext cx="8424936" cy="4968552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Речевое развитие</a:t>
            </a:r>
            <a:endParaRPr lang="ru-RU" dirty="0"/>
          </a:p>
          <a:p>
            <a:pPr marL="457200" indent="-457200" algn="just">
              <a:lnSpc>
                <a:spcPct val="115000"/>
              </a:lnSpc>
              <a:spcAft>
                <a:spcPts val="0"/>
              </a:spcAft>
              <a:buFont typeface="Arial" pitchFamily="34" charset="0"/>
              <a:buChar char="•"/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Calibri"/>
              </a:rPr>
              <a:t> свободно владеет родным языком, высказывается простыми распространенными предложениями, может грамматически правильно строить сложные предложения; </a:t>
            </a:r>
            <a:endParaRPr lang="ru-RU" sz="2400" dirty="0">
              <a:ea typeface="Times New Roman"/>
              <a:cs typeface="Calibri"/>
            </a:endParaRPr>
          </a:p>
          <a:p>
            <a:pPr marL="457200" indent="-457200" algn="just">
              <a:lnSpc>
                <a:spcPct val="115000"/>
              </a:lnSpc>
              <a:spcAft>
                <a:spcPts val="0"/>
              </a:spcAft>
              <a:buFont typeface="Arial" pitchFamily="34" charset="0"/>
              <a:buChar char="•"/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  <a:cs typeface="Calibri"/>
              </a:rPr>
              <a:t>может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Calibri"/>
              </a:rPr>
              <a:t>построить связный рассказ по сюжетной картинке; </a:t>
            </a:r>
            <a:endParaRPr lang="ru-RU" sz="2400" dirty="0">
              <a:ea typeface="Times New Roman"/>
              <a:cs typeface="Calibri"/>
            </a:endParaRPr>
          </a:p>
          <a:p>
            <a:pPr marL="457200" indent="-457200" algn="just">
              <a:lnSpc>
                <a:spcPct val="115000"/>
              </a:lnSpc>
              <a:spcAft>
                <a:spcPts val="0"/>
              </a:spcAft>
              <a:buFont typeface="Arial" pitchFamily="34" charset="0"/>
              <a:buChar char="•"/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  <a:cs typeface="Calibri"/>
              </a:rPr>
              <a:t>употребляет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Calibri"/>
              </a:rPr>
              <a:t>обобщающие слова, антонимы, сравнения; </a:t>
            </a:r>
            <a:endParaRPr lang="ru-RU" sz="2400" dirty="0">
              <a:ea typeface="Times New Roman"/>
              <a:cs typeface="Calibri"/>
            </a:endParaRPr>
          </a:p>
          <a:p>
            <a:pPr marL="457200" indent="-457200" algn="just">
              <a:lnSpc>
                <a:spcPct val="115000"/>
              </a:lnSpc>
              <a:spcAft>
                <a:spcPts val="0"/>
              </a:spcAft>
              <a:buFont typeface="Arial" pitchFamily="34" charset="0"/>
              <a:buChar char="•"/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  <a:cs typeface="Calibri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Calibri"/>
              </a:rPr>
              <a:t>использует речь для планирования действий; </a:t>
            </a:r>
            <a:endParaRPr lang="ru-RU" sz="2400" dirty="0">
              <a:ea typeface="Times New Roman"/>
              <a:cs typeface="Calibri"/>
            </a:endParaRPr>
          </a:p>
          <a:p>
            <a:pPr marL="457200" indent="-457200" algn="just">
              <a:lnSpc>
                <a:spcPct val="115000"/>
              </a:lnSpc>
              <a:spcAft>
                <a:spcPts val="0"/>
              </a:spcAft>
              <a:buFont typeface="Arial" pitchFamily="34" charset="0"/>
              <a:buChar char="•"/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  <a:cs typeface="Calibri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Calibri"/>
              </a:rPr>
              <a:t>понимает ситуацию только на основе словесного описания по контексту; </a:t>
            </a:r>
            <a:endParaRPr lang="ru-RU" sz="2400" dirty="0">
              <a:ea typeface="Times New Roman"/>
              <a:cs typeface="Calibri"/>
            </a:endParaRPr>
          </a:p>
          <a:p>
            <a:pPr marL="457200" indent="-457200" algn="just">
              <a:lnSpc>
                <a:spcPct val="115000"/>
              </a:lnSpc>
              <a:spcAft>
                <a:spcPts val="0"/>
              </a:spcAft>
              <a:buFont typeface="Arial" pitchFamily="34" charset="0"/>
              <a:buChar char="•"/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  <a:cs typeface="Calibri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Calibri"/>
              </a:rPr>
              <a:t>свободно участвует в диалоге со сверстниками и взрослыми, выражает свои чувства и намерения с помощью речевых и неречевых средств, владеет формами вежливости; </a:t>
            </a:r>
            <a:endParaRPr lang="ru-RU" sz="2400" dirty="0">
              <a:ea typeface="Times New Roman"/>
              <a:cs typeface="Calibri"/>
            </a:endParaRPr>
          </a:p>
          <a:p>
            <a:pPr marL="457200" indent="-457200" algn="just">
              <a:lnSpc>
                <a:spcPct val="115000"/>
              </a:lnSpc>
              <a:spcAft>
                <a:spcPts val="0"/>
              </a:spcAft>
              <a:buFont typeface="Arial" pitchFamily="34" charset="0"/>
              <a:buChar char="•"/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  <a:cs typeface="Calibri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Calibri"/>
              </a:rPr>
              <a:t>по собственной инициативе запоминает и использует разные отрывки речи; рассказывает различные истории, пытается сочинять сказки, проявляет интерес к игре с рифмой и словом; </a:t>
            </a:r>
            <a:endParaRPr lang="ru-RU" sz="2400" dirty="0">
              <a:ea typeface="Times New Roman"/>
              <a:cs typeface="Calibri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имеет элементарное представление о языковой действительности.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Char char="•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86944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476673"/>
            <a:ext cx="7918648" cy="1224135"/>
          </a:xfrm>
        </p:spPr>
        <p:txBody>
          <a:bodyPr>
            <a:normAutofit/>
          </a:bodyPr>
          <a:lstStyle/>
          <a:p>
            <a:pPr lvl="0"/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Целевые ориентиры на этапе завершения дошкольного образования: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1484784"/>
            <a:ext cx="7992888" cy="5112568"/>
          </a:xfrm>
        </p:spPr>
        <p:txBody>
          <a:bodyPr>
            <a:normAutofit fontScale="92500"/>
          </a:bodyPr>
          <a:lstStyle/>
          <a:p>
            <a:pPr lvl="0"/>
            <a:r>
              <a:rPr lang="ru-RU" sz="2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Художественно-эстетическое </a:t>
            </a:r>
            <a:r>
              <a:rPr lang="ru-RU" sz="2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развитие</a:t>
            </a:r>
            <a:endParaRPr lang="en-US" sz="23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lnSpc>
                <a:spcPct val="115000"/>
              </a:lnSpc>
              <a:spcAft>
                <a:spcPts val="0"/>
              </a:spcAft>
              <a:buFont typeface="Arial" pitchFamily="34" charset="0"/>
              <a:buChar char="•"/>
            </a:pPr>
            <a:r>
              <a:rPr lang="ru-RU" sz="2300" dirty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эмоционально отзывается на красоту окружающего мира, произведения народного и профессионального искусства (музыку, танцы, театральную деятельность, изобразительную деятельность;</a:t>
            </a:r>
          </a:p>
          <a:p>
            <a:pPr marL="457200" indent="-457200" algn="just">
              <a:lnSpc>
                <a:spcPct val="115000"/>
              </a:lnSpc>
              <a:spcAft>
                <a:spcPts val="0"/>
              </a:spcAft>
              <a:buFont typeface="Arial" pitchFamily="34" charset="0"/>
              <a:buChar char="•"/>
            </a:pPr>
            <a:r>
              <a:rPr lang="ru-RU" sz="2300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2300" dirty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проявляет интерес к книгам и может назвать несколько известных ему литературных произведений;</a:t>
            </a:r>
          </a:p>
          <a:p>
            <a:pPr marL="457200" indent="-457200" algn="just">
              <a:lnSpc>
                <a:spcPct val="115000"/>
              </a:lnSpc>
              <a:spcAft>
                <a:spcPts val="0"/>
              </a:spcAft>
              <a:buFont typeface="Arial" pitchFamily="34" charset="0"/>
              <a:buChar char="•"/>
            </a:pPr>
            <a:r>
              <a:rPr lang="ru-RU" sz="2300" i="1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2300" i="1" dirty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имеет первоначальные представление о театре и его видах, правилах поведения в театре, театральных профессиях;</a:t>
            </a:r>
            <a:endParaRPr lang="ru-RU" sz="2300" dirty="0">
              <a:solidFill>
                <a:schemeClr val="tx1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457200" indent="-457200" algn="just">
              <a:lnSpc>
                <a:spcPct val="115000"/>
              </a:lnSpc>
              <a:spcAft>
                <a:spcPts val="0"/>
              </a:spcAft>
              <a:buFont typeface="Arial" pitchFamily="34" charset="0"/>
              <a:buChar char="•"/>
            </a:pPr>
            <a:r>
              <a:rPr lang="ru-RU" sz="2300" i="1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2300" i="1" dirty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принимает участие в театрализованных представлениях;</a:t>
            </a:r>
            <a:endParaRPr lang="ru-RU" sz="2300" dirty="0">
              <a:solidFill>
                <a:schemeClr val="tx1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ru-RU" sz="2300" i="1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2300" i="1" dirty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имеет представление об особенностях различных видов народно-прикладного искусства и народных промыслах</a:t>
            </a:r>
            <a:r>
              <a:rPr lang="ru-RU" sz="2800" i="1" dirty="0">
                <a:latin typeface="Times New Roman"/>
                <a:ea typeface="Times New Roman"/>
              </a:rPr>
              <a:t>;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40035615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1257</Words>
  <Application>Microsoft Office PowerPoint</Application>
  <PresentationFormat>Экран (4:3)</PresentationFormat>
  <Paragraphs>110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Муниципальное казённое дошкольное                                       образовательное учреждение детский сад №2 «Солнышко»  с. Богучаны   </vt:lpstr>
      <vt:lpstr>Программа разработана:   </vt:lpstr>
      <vt:lpstr>Цель Программы создание условий для развития ребенка, открывающих возможности для его позитивной социализации, его личностного развития, развития инициативы и творческих способностей на основе сотрудничества со взрослыми и сверстниками и соответствующим возрасту видам деятельности. </vt:lpstr>
      <vt:lpstr>Программа обеспечивает </vt:lpstr>
      <vt:lpstr>Программа ориентирована на детей  дошкольного возраста  от 2 до 7 лет.  </vt:lpstr>
      <vt:lpstr>Целевые ориентиры на этапе завершения дошкольного образования: </vt:lpstr>
      <vt:lpstr>Целевые ориентиры на этапе завершения дошкольного образования:    </vt:lpstr>
      <vt:lpstr>Целевые ориентиры на этапе завершения дошкольного образования:</vt:lpstr>
      <vt:lpstr>Целевые ориентиры на этапе завершения дошкольного образования:</vt:lpstr>
      <vt:lpstr>Целевые ориентиры на этапе завершения дошкольного образования: </vt:lpstr>
      <vt:lpstr>Модель построения образовательного процесса в МКДОУ:</vt:lpstr>
      <vt:lpstr>Содержание психолого-педагогической работы по освоению детьми образовательных областей </vt:lpstr>
      <vt:lpstr>Материально-техническое обеспечение Программы </vt:lpstr>
      <vt:lpstr>С полным текстом Программы  МКДОУ д/с № 2 «Солнышко »  с.Богучаны можно ознакомиться в методическом кабинете МКДОУ и на официальном сайте  МКДОУ:    http://ds2-solnishko.gbu.su/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Администратор</dc:creator>
  <cp:lastModifiedBy>Admin</cp:lastModifiedBy>
  <cp:revision>8</cp:revision>
  <dcterms:created xsi:type="dcterms:W3CDTF">2017-07-17T08:22:48Z</dcterms:created>
  <dcterms:modified xsi:type="dcterms:W3CDTF">2017-07-18T05:34:42Z</dcterms:modified>
</cp:coreProperties>
</file>